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70" r:id="rId4"/>
    <p:sldId id="259" r:id="rId5"/>
    <p:sldId id="258" r:id="rId6"/>
    <p:sldId id="260" r:id="rId7"/>
    <p:sldId id="271" r:id="rId8"/>
    <p:sldId id="264" r:id="rId9"/>
    <p:sldId id="265" r:id="rId10"/>
    <p:sldId id="269" r:id="rId11"/>
    <p:sldId id="266" r:id="rId12"/>
    <p:sldId id="267" r:id="rId13"/>
    <p:sldId id="272" r:id="rId14"/>
    <p:sldId id="268" r:id="rId15"/>
    <p:sldId id="273" r:id="rId16"/>
    <p:sldId id="274" r:id="rId17"/>
    <p:sldId id="262" r:id="rId18"/>
    <p:sldId id="263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CC"/>
    <a:srgbClr val="00CC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5" d="100"/>
          <a:sy n="45" d="100"/>
        </p:scale>
        <p:origin x="133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FB4C-4835-4276-8C3A-96130927045A}" type="datetimeFigureOut">
              <a:rPr lang="en-US" smtClean="0"/>
              <a:pPr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181F-89E8-4CC1-9D92-794BBAD885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FB4C-4835-4276-8C3A-96130927045A}" type="datetimeFigureOut">
              <a:rPr lang="en-US" smtClean="0"/>
              <a:pPr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181F-89E8-4CC1-9D92-794BBAD885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FB4C-4835-4276-8C3A-96130927045A}" type="datetimeFigureOut">
              <a:rPr lang="en-US" smtClean="0"/>
              <a:pPr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181F-89E8-4CC1-9D92-794BBAD885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FB4C-4835-4276-8C3A-96130927045A}" type="datetimeFigureOut">
              <a:rPr lang="en-US" smtClean="0"/>
              <a:pPr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181F-89E8-4CC1-9D92-794BBAD885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FB4C-4835-4276-8C3A-96130927045A}" type="datetimeFigureOut">
              <a:rPr lang="en-US" smtClean="0"/>
              <a:pPr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181F-89E8-4CC1-9D92-794BBAD885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FB4C-4835-4276-8C3A-96130927045A}" type="datetimeFigureOut">
              <a:rPr lang="en-US" smtClean="0"/>
              <a:pPr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181F-89E8-4CC1-9D92-794BBAD885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FB4C-4835-4276-8C3A-96130927045A}" type="datetimeFigureOut">
              <a:rPr lang="en-US" smtClean="0"/>
              <a:pPr/>
              <a:t>8/2/2017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181F-89E8-4CC1-9D92-794BBAD885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FB4C-4835-4276-8C3A-96130927045A}" type="datetimeFigureOut">
              <a:rPr lang="en-US" smtClean="0"/>
              <a:pPr/>
              <a:t>8/2/2017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181F-89E8-4CC1-9D92-794BBAD885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FB4C-4835-4276-8C3A-96130927045A}" type="datetimeFigureOut">
              <a:rPr lang="en-US" smtClean="0"/>
              <a:pPr/>
              <a:t>8/2/2017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181F-89E8-4CC1-9D92-794BBAD885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FB4C-4835-4276-8C3A-96130927045A}" type="datetimeFigureOut">
              <a:rPr lang="en-US" smtClean="0"/>
              <a:pPr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181F-89E8-4CC1-9D92-794BBAD885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FB4C-4835-4276-8C3A-96130927045A}" type="datetimeFigureOut">
              <a:rPr lang="en-US" smtClean="0"/>
              <a:pPr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181F-89E8-4CC1-9D92-794BBAD885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8FB4C-4835-4276-8C3A-96130927045A}" type="datetimeFigureOut">
              <a:rPr lang="en-US" smtClean="0"/>
              <a:pPr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2181F-89E8-4CC1-9D92-794BBAD8858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5.wmf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png"/><Relationship Id="rId11" Type="http://schemas.openxmlformats.org/officeDocument/2006/relationships/image" Target="../media/image30.png"/><Relationship Id="rId5" Type="http://schemas.openxmlformats.org/officeDocument/2006/relationships/image" Target="../media/image20.png"/><Relationship Id="rId10" Type="http://schemas.openxmlformats.org/officeDocument/2006/relationships/image" Target="../media/image29.png"/><Relationship Id="rId4" Type="http://schemas.openxmlformats.org/officeDocument/2006/relationships/image" Target="../media/image15.wmf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066800"/>
            <a:ext cx="7772400" cy="1470025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/>
              <a:t> Application of Numerical Problem Solving in Chemical Engineering Coursework  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71800"/>
            <a:ext cx="6400800" cy="1752600"/>
          </a:xfrm>
        </p:spPr>
        <p:txBody>
          <a:bodyPr/>
          <a:lstStyle/>
          <a:p>
            <a:r>
              <a:rPr lang="en-US" b="1" dirty="0"/>
              <a:t>Presenters: </a:t>
            </a:r>
            <a:r>
              <a:rPr lang="en-US" dirty="0"/>
              <a:t>Robert P. Hesketh, Rowan University; Michael B. Cutlip, University of Connecticut</a:t>
            </a:r>
          </a:p>
        </p:txBody>
      </p:sp>
      <p:pic>
        <p:nvPicPr>
          <p:cNvPr id="12290" name="Picture 2" descr="Polymath Softwa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5591174"/>
            <a:ext cx="7153275" cy="12668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Newtonian Fluid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Boundary Conditions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𝑦𝑥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𝑤𝑎𝑙𝑙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=0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     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𝑦𝑥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max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Integrate Twice: Analytical Solution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 l="26667" t="34615" r="33750" b="20000"/>
          <a:stretch>
            <a:fillRect/>
          </a:stretch>
        </p:blipFill>
        <p:spPr bwMode="auto">
          <a:xfrm>
            <a:off x="6324600" y="3536244"/>
            <a:ext cx="2558553" cy="1588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 l="16667" t="60000" r="62500" b="26923"/>
          <a:stretch>
            <a:fillRect/>
          </a:stretch>
        </p:blipFill>
        <p:spPr bwMode="auto">
          <a:xfrm>
            <a:off x="4267200" y="1326302"/>
            <a:ext cx="2667000" cy="906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/>
          <a:srcRect l="20000" t="37692" r="19583" b="30769"/>
          <a:stretch>
            <a:fillRect/>
          </a:stretch>
        </p:blipFill>
        <p:spPr bwMode="auto">
          <a:xfrm>
            <a:off x="4114800" y="2097817"/>
            <a:ext cx="4902820" cy="1386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55655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010400" cy="1143000"/>
          </a:xfrm>
        </p:spPr>
        <p:txBody>
          <a:bodyPr>
            <a:normAutofit/>
          </a:bodyPr>
          <a:lstStyle/>
          <a:p>
            <a:r>
              <a:rPr lang="en-US" dirty="0"/>
              <a:t>Numerical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4724400" cy="4800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Newtonian Fluid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Two coupled ODE’s and Split Boundary Condition</a:t>
            </a:r>
          </a:p>
          <a:p>
            <a:r>
              <a:rPr lang="en-US" dirty="0"/>
              <a:t>Then manipulate two ODE’s so they can be solved using the POLYMATH Differential Equation Solver (DEQ)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7146744" y="0"/>
          <a:ext cx="1997256" cy="990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6" r:id="rId3" imgW="6278137" imgH="3121412" progId="">
                  <p:embed/>
                </p:oleObj>
              </mc:Choice>
              <mc:Fallback>
                <p:oleObj r:id="rId3" imgW="6278137" imgH="3121412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6744" y="0"/>
                        <a:ext cx="1997256" cy="9905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5" cstate="print"/>
          <a:srcRect l="16667" t="60000" r="62500" b="26923"/>
          <a:stretch>
            <a:fillRect/>
          </a:stretch>
        </p:blipFill>
        <p:spPr bwMode="auto">
          <a:xfrm>
            <a:off x="3962400" y="1219200"/>
            <a:ext cx="2667000" cy="906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6" cstate="print"/>
          <a:srcRect l="20000" t="37692" r="19583" b="30769"/>
          <a:stretch>
            <a:fillRect/>
          </a:stretch>
        </p:blipFill>
        <p:spPr bwMode="auto">
          <a:xfrm>
            <a:off x="3810000" y="2125980"/>
            <a:ext cx="4902820" cy="1386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7" cstate="print"/>
          <a:srcRect l="26667" t="34615" r="33750" b="20000"/>
          <a:stretch>
            <a:fillRect/>
          </a:stretch>
        </p:blipFill>
        <p:spPr bwMode="auto">
          <a:xfrm>
            <a:off x="4907892" y="3455185"/>
            <a:ext cx="3926237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7B8DA-FF54-458A-BC49-784E17714738}"/>
                  </a:ext>
                </a:extLst>
              </p:cNvPr>
              <p:cNvSpPr txBox="1"/>
              <p:nvPr/>
            </p:nvSpPr>
            <p:spPr>
              <a:xfrm>
                <a:off x="7638540" y="4419075"/>
                <a:ext cx="1223861" cy="481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𝑦𝑥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7B8DA-FF54-458A-BC49-784E17714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540" y="4419075"/>
                <a:ext cx="1223861" cy="481029"/>
              </a:xfrm>
              <a:prstGeom prst="rect">
                <a:avLst/>
              </a:prstGeom>
              <a:blipFill>
                <a:blip r:embed="rId8"/>
                <a:stretch>
                  <a:fillRect l="-32338" t="-191139" r="-4478" b="-259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9BA308-2562-460D-BEDA-A4E0AF86ADB1}"/>
                  </a:ext>
                </a:extLst>
              </p:cNvPr>
              <p:cNvSpPr txBox="1"/>
              <p:nvPr/>
            </p:nvSpPr>
            <p:spPr>
              <a:xfrm>
                <a:off x="6871010" y="6118076"/>
                <a:ext cx="1709699" cy="481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𝑦𝑥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𝑤𝑎𝑙𝑙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9BA308-2562-460D-BEDA-A4E0AF86A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010" y="6118076"/>
                <a:ext cx="1709699" cy="481029"/>
              </a:xfrm>
              <a:prstGeom prst="rect">
                <a:avLst/>
              </a:prstGeom>
              <a:blipFill>
                <a:blip r:embed="rId9"/>
                <a:stretch>
                  <a:fillRect l="-22776" t="-191139" r="-3915" b="-259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7D1F79-DA99-4AF1-B971-6D7A4AEDD14C}"/>
                  </a:ext>
                </a:extLst>
              </p:cNvPr>
              <p:cNvSpPr txBox="1"/>
              <p:nvPr/>
            </p:nvSpPr>
            <p:spPr>
              <a:xfrm>
                <a:off x="7051985" y="5637047"/>
                <a:ext cx="1299265" cy="481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𝑤𝑎𝑙𝑙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7D1F79-DA99-4AF1-B971-6D7A4AEDD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985" y="5637047"/>
                <a:ext cx="1299265" cy="481029"/>
              </a:xfrm>
              <a:prstGeom prst="rect">
                <a:avLst/>
              </a:prstGeom>
              <a:blipFill>
                <a:blip r:embed="rId10"/>
                <a:stretch>
                  <a:fillRect l="-46009" t="-191139" r="-3756" b="-259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B6743F-E307-45EB-9B39-BB8E7BD4A369}"/>
                  </a:ext>
                </a:extLst>
              </p:cNvPr>
              <p:cNvSpPr txBox="1"/>
              <p:nvPr/>
            </p:nvSpPr>
            <p:spPr>
              <a:xfrm>
                <a:off x="7747029" y="3923725"/>
                <a:ext cx="1244571" cy="481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B6743F-E307-45EB-9B39-BB8E7BD4A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29" y="3923725"/>
                <a:ext cx="1244571" cy="481029"/>
              </a:xfrm>
              <a:prstGeom prst="rect">
                <a:avLst/>
              </a:prstGeom>
              <a:blipFill>
                <a:blip r:embed="rId11"/>
                <a:stretch>
                  <a:fillRect l="-48039" t="-191139" r="-5882" b="-259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010400" cy="1143000"/>
          </a:xfrm>
        </p:spPr>
        <p:txBody>
          <a:bodyPr>
            <a:noAutofit/>
          </a:bodyPr>
          <a:lstStyle/>
          <a:p>
            <a:r>
              <a:rPr lang="en-US" sz="3600" dirty="0"/>
              <a:t>Required manipulation to solve 2 ODE’s with split Boundary conditions</a:t>
            </a:r>
          </a:p>
        </p:txBody>
      </p:sp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7146744" y="0"/>
          <a:ext cx="1997256" cy="990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8" r:id="rId3" imgW="6278137" imgH="3121412" progId="">
                  <p:embed/>
                </p:oleObj>
              </mc:Choice>
              <mc:Fallback>
                <p:oleObj r:id="rId3" imgW="6278137" imgH="3121412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6744" y="0"/>
                        <a:ext cx="1997256" cy="9905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5" cstate="print"/>
          <a:srcRect l="16667" t="60000" r="62500" b="26923"/>
          <a:stretch>
            <a:fillRect/>
          </a:stretch>
        </p:blipFill>
        <p:spPr bwMode="auto">
          <a:xfrm>
            <a:off x="304800" y="1295400"/>
            <a:ext cx="2667000" cy="906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6" cstate="print"/>
          <a:srcRect l="20000" t="37692" r="19583" b="30769"/>
          <a:stretch>
            <a:fillRect/>
          </a:stretch>
        </p:blipFill>
        <p:spPr bwMode="auto">
          <a:xfrm>
            <a:off x="609600" y="2209800"/>
            <a:ext cx="4902820" cy="1386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7" cstate="print"/>
          <a:srcRect l="26667" t="34615" r="33750" b="20000"/>
          <a:stretch>
            <a:fillRect/>
          </a:stretch>
        </p:blipFill>
        <p:spPr bwMode="auto">
          <a:xfrm>
            <a:off x="0" y="3505200"/>
            <a:ext cx="3926237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ight Arrow 8"/>
          <p:cNvSpPr/>
          <p:nvPr/>
        </p:nvSpPr>
        <p:spPr>
          <a:xfrm>
            <a:off x="4038600" y="1524000"/>
            <a:ext cx="685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9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038600" y="2743200"/>
            <a:ext cx="685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69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970" name="Rectangle 10"/>
          <p:cNvSpPr>
            <a:spLocks noChangeArrowheads="1"/>
          </p:cNvSpPr>
          <p:nvPr/>
        </p:nvSpPr>
        <p:spPr bwMode="auto">
          <a:xfrm>
            <a:off x="-114300" y="647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1" name="Rectangle 11"/>
          <p:cNvSpPr>
            <a:spLocks noChangeArrowheads="1"/>
          </p:cNvSpPr>
          <p:nvPr/>
        </p:nvSpPr>
        <p:spPr bwMode="auto">
          <a:xfrm>
            <a:off x="-114300" y="8191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97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974" name="Rectangle 14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700478" y="5051799"/>
                <a:ext cx="483392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Integration starts at y=0 and both initial conditions must be known!</a:t>
                </a:r>
              </a:p>
              <a:p>
                <a:r>
                  <a:rPr lang="en-US" sz="2400" dirty="0"/>
                  <a:t>Solution is to guess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/>
                  <a:t> 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until 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=wall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/>
                  <a:t>=0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478" y="5051799"/>
                <a:ext cx="4833921" cy="1569660"/>
              </a:xfrm>
              <a:prstGeom prst="rect">
                <a:avLst/>
              </a:prstGeom>
              <a:blipFill rotWithShape="0">
                <a:blip r:embed="rId8"/>
                <a:stretch>
                  <a:fillRect l="-1892"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547254" y="1333499"/>
                <a:ext cx="1531637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𝑦𝑥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254" y="1333499"/>
                <a:ext cx="1531637" cy="71468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495003" y="2376062"/>
                <a:ext cx="1799659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003" y="2376062"/>
                <a:ext cx="1799659" cy="71468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352800" y="4186612"/>
                <a:ext cx="4572000" cy="69018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=0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/>
                      </m:func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𝑤𝑎𝑙𝑙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=0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4186612"/>
                <a:ext cx="4572000" cy="690189"/>
              </a:xfrm>
              <a:prstGeom prst="rect">
                <a:avLst/>
              </a:prstGeom>
              <a:blipFill rotWithShape="0">
                <a:blip r:embed="rId11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8" y="1143000"/>
            <a:ext cx="4988758" cy="53768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773524"/>
            <a:ext cx="4512600" cy="38527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244" y="-10886"/>
            <a:ext cx="3554756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0" y="3814014"/>
            <a:ext cx="28956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Trials using interpolation after 3rd guess	</a:t>
            </a:r>
          </a:p>
          <a:p>
            <a:r>
              <a:rPr lang="en-US" dirty="0"/>
              <a:t>	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4378120"/>
            <a:ext cx="1436006" cy="80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28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/>
          <a:lstStyle/>
          <a:p>
            <a:r>
              <a:rPr lang="en-US" dirty="0"/>
              <a:t>Students are Confused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22476"/>
            <a:ext cx="8305800" cy="3525724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Question</a:t>
            </a:r>
            <a:br>
              <a:rPr lang="en-US" dirty="0"/>
            </a:br>
            <a:r>
              <a:rPr lang="en-US" dirty="0"/>
              <a:t>Why do I have to do trial &amp; error for the initial velocity?  Why not just plug-in the maximum velocity from the analytical solution?</a:t>
            </a:r>
          </a:p>
          <a:p>
            <a:r>
              <a:rPr lang="en-US" b="1" dirty="0"/>
              <a:t>Answer</a:t>
            </a:r>
            <a:br>
              <a:rPr lang="en-US" dirty="0"/>
            </a:br>
            <a:r>
              <a:rPr lang="en-US" dirty="0"/>
              <a:t>Your goal is always to compare a numerical solution to a simple analytical problem solution.  This shows that the numerical solution method is correct.</a:t>
            </a:r>
          </a:p>
          <a:p>
            <a:r>
              <a:rPr lang="en-US" dirty="0"/>
              <a:t>Then give students a more complex problem with one of the plates heated resulting in a temperature profile in the liquid. Now they must do the trial and error procedure.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066800" y="4648200"/>
                <a:ext cx="2840008" cy="610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5000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+ 293.15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648200"/>
                <a:ext cx="2840008" cy="61087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66800" y="5311622"/>
                <a:ext cx="3275384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196.99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kg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ex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0.033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311622"/>
                <a:ext cx="3275384" cy="7146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62000" y="434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Temperature Profile in liquid:</a:t>
            </a:r>
          </a:p>
        </p:txBody>
      </p:sp>
    </p:spTree>
    <p:extLst>
      <p:ext uri="{BB962C8B-B14F-4D97-AF65-F5344CB8AC3E}">
        <p14:creationId xmlns:p14="http://schemas.microsoft.com/office/powerpoint/2010/main" val="538215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2251"/>
            <a:ext cx="4191000" cy="884238"/>
          </a:xfrm>
        </p:spPr>
        <p:txBody>
          <a:bodyPr/>
          <a:lstStyle/>
          <a:p>
            <a:pPr algn="l"/>
            <a:r>
              <a:rPr lang="en-US" dirty="0"/>
              <a:t>Heated Plates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3000"/>
            <a:ext cx="5667375" cy="4838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432878"/>
            <a:ext cx="4601584" cy="53212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051" y="4365371"/>
            <a:ext cx="3215949" cy="24817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1994" y="4552057"/>
            <a:ext cx="2432764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Trials using interpolation after 3rd guess		</a:t>
            </a:r>
          </a:p>
          <a:p>
            <a:r>
              <a:rPr lang="da-DK" sz="1400" dirty="0"/>
              <a:t>v at center	v at wall	</a:t>
            </a:r>
          </a:p>
          <a:p>
            <a:r>
              <a:rPr lang="en-US" sz="1400" dirty="0"/>
              <a:t>0.125	-0.05306	</a:t>
            </a:r>
          </a:p>
          <a:p>
            <a:r>
              <a:rPr lang="en-US" sz="1400" dirty="0"/>
              <a:t>0.12	-0.05806	</a:t>
            </a:r>
          </a:p>
          <a:p>
            <a:r>
              <a:rPr lang="en-US" sz="1400" dirty="0"/>
              <a:t>0.180	0.001939	</a:t>
            </a:r>
          </a:p>
          <a:p>
            <a:r>
              <a:rPr lang="en-US" sz="1400" dirty="0"/>
              <a:t>0.17806	3.95E-05	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96157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about models that are formulated as integrals?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 </a:t>
            </a:r>
            <a:r>
              <a:rPr lang="en-US" i="1" dirty="0"/>
              <a:t>state of the art </a:t>
            </a:r>
            <a:r>
              <a:rPr lang="en-US" dirty="0"/>
              <a:t>numerical methods where based on evaluating integrals</a:t>
            </a:r>
          </a:p>
          <a:p>
            <a:pPr lvl="1"/>
            <a:r>
              <a:rPr lang="en-US" dirty="0"/>
              <a:t>Trapezoidal rule</a:t>
            </a:r>
          </a:p>
          <a:p>
            <a:pPr lvl="1"/>
            <a:r>
              <a:rPr lang="en-US" dirty="0"/>
              <a:t>Simpson’s Rule</a:t>
            </a:r>
          </a:p>
          <a:p>
            <a:r>
              <a:rPr lang="en-US" dirty="0"/>
              <a:t>Many textbooks present models only as integrals</a:t>
            </a:r>
          </a:p>
        </p:txBody>
      </p:sp>
    </p:spTree>
    <p:extLst>
      <p:ext uri="{BB962C8B-B14F-4D97-AF65-F5344CB8AC3E}">
        <p14:creationId xmlns:p14="http://schemas.microsoft.com/office/powerpoint/2010/main" val="1415126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Packed Towers: Gas Absorption</a:t>
            </a:r>
            <a:br>
              <a:rPr lang="en-US" sz="2800" dirty="0"/>
            </a:br>
            <a:r>
              <a:rPr lang="en-US" sz="2800" dirty="0"/>
              <a:t>Traditional Approach using </a:t>
            </a:r>
            <a:r>
              <a:rPr lang="en-US" sz="2800" dirty="0">
                <a:solidFill>
                  <a:srgbClr val="FF0000"/>
                </a:solidFill>
              </a:rPr>
              <a:t>integrals</a:t>
            </a:r>
          </a:p>
        </p:txBody>
      </p:sp>
      <p:pic>
        <p:nvPicPr>
          <p:cNvPr id="4" name="Content Placeholder 3" descr="absorption tower geankoplis_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46019" t="19695" r="22636" b="26429"/>
          <a:stretch>
            <a:fillRect/>
          </a:stretch>
        </p:blipFill>
        <p:spPr>
          <a:xfrm rot="16200000">
            <a:off x="316522" y="1740878"/>
            <a:ext cx="2743200" cy="3376244"/>
          </a:xfrm>
        </p:spPr>
      </p:pic>
      <p:pic>
        <p:nvPicPr>
          <p:cNvPr id="5" name="Picture 4" descr="absorption tower geankoplis_2.jpg"/>
          <p:cNvPicPr>
            <a:picLocks noChangeAspect="1"/>
          </p:cNvPicPr>
          <p:nvPr/>
        </p:nvPicPr>
        <p:blipFill>
          <a:blip r:embed="rId3" cstate="print"/>
          <a:srcRect l="6881" t="33333" r="11501" b="11111"/>
          <a:stretch>
            <a:fillRect/>
          </a:stretch>
        </p:blipFill>
        <p:spPr>
          <a:xfrm>
            <a:off x="3983736" y="1447800"/>
            <a:ext cx="5007864" cy="4724400"/>
          </a:xfrm>
          <a:prstGeom prst="rect">
            <a:avLst/>
          </a:prstGeom>
        </p:spPr>
      </p:pic>
      <p:pic>
        <p:nvPicPr>
          <p:cNvPr id="6" name="Picture 5" descr="absorption tower geankoplis_3.jpg"/>
          <p:cNvPicPr>
            <a:picLocks noChangeAspect="1"/>
          </p:cNvPicPr>
          <p:nvPr/>
        </p:nvPicPr>
        <p:blipFill>
          <a:blip r:embed="rId4" cstate="print"/>
          <a:srcRect l="11724" t="20000" r="6054" b="60000"/>
          <a:stretch>
            <a:fillRect/>
          </a:stretch>
        </p:blipFill>
        <p:spPr>
          <a:xfrm>
            <a:off x="2438400" y="4648200"/>
            <a:ext cx="6629400" cy="2057400"/>
          </a:xfrm>
          <a:prstGeom prst="rect">
            <a:avLst/>
          </a:prstGeom>
        </p:spPr>
      </p:pic>
      <p:pic>
        <p:nvPicPr>
          <p:cNvPr id="43010" name="Picture 2" descr="https://images-na.ssl-images-amazon.com/images/I/51VJAFT949L._SX350_BO1,204,203,200_.jpg">
            <a:extLst>
              <a:ext uri="{FF2B5EF4-FFF2-40B4-BE49-F238E27FC236}">
                <a16:creationId xmlns:a16="http://schemas.microsoft.com/office/drawing/2014/main" id="{CB2C7F4D-4E4D-4243-BF55-35451846A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1600200" cy="215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6B6FBC-0D91-4D1F-A054-4DC55153AAE4}"/>
              </a:ext>
            </a:extLst>
          </p:cNvPr>
          <p:cNvCxnSpPr>
            <a:cxnSpLocks/>
          </p:cNvCxnSpPr>
          <p:nvPr/>
        </p:nvCxnSpPr>
        <p:spPr>
          <a:xfrm>
            <a:off x="1410856" y="3230420"/>
            <a:ext cx="15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8392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Derive model using Plug Flow Assumption:  Create Differential Equations</a:t>
            </a:r>
          </a:p>
        </p:txBody>
      </p:sp>
      <p:pic>
        <p:nvPicPr>
          <p:cNvPr id="4" name="Content Placeholder 3" descr="absorption tower geankoplis_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46019" t="19695" r="22636" b="26429"/>
          <a:stretch>
            <a:fillRect/>
          </a:stretch>
        </p:blipFill>
        <p:spPr>
          <a:xfrm rot="16200000">
            <a:off x="545122" y="1283678"/>
            <a:ext cx="2743200" cy="3376244"/>
          </a:xfrm>
        </p:spPr>
      </p:pic>
      <p:pic>
        <p:nvPicPr>
          <p:cNvPr id="5" name="Picture 4" descr="absorption tower geankoplis_2.jpg"/>
          <p:cNvPicPr>
            <a:picLocks noChangeAspect="1"/>
          </p:cNvPicPr>
          <p:nvPr/>
        </p:nvPicPr>
        <p:blipFill>
          <a:blip r:embed="rId3" cstate="print"/>
          <a:srcRect l="6881" t="33333" r="11501" b="11111"/>
          <a:stretch>
            <a:fillRect/>
          </a:stretch>
        </p:blipFill>
        <p:spPr>
          <a:xfrm>
            <a:off x="4136136" y="1524000"/>
            <a:ext cx="5007864" cy="47244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257800" y="4495800"/>
            <a:ext cx="2895600" cy="1143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0" y="828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0" y="1190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391400" y="4791635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rved Up Arrow 12"/>
          <p:cNvSpPr/>
          <p:nvPr/>
        </p:nvSpPr>
        <p:spPr>
          <a:xfrm flipH="1">
            <a:off x="5867400" y="5105400"/>
            <a:ext cx="1600200" cy="3048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flipH="1">
            <a:off x="4267200" y="4953000"/>
            <a:ext cx="685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38200" y="2362200"/>
            <a:ext cx="1905000" cy="990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04800" y="4725475"/>
                <a:ext cx="3791102" cy="683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𝐴𝐺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𝑎𝑆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𝑖𝑀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𝐴𝐺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725475"/>
                <a:ext cx="3791102" cy="68364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26422" y="5452837"/>
                <a:ext cx="3738908" cy="676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𝐴𝐺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𝑎𝑆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𝑖𝑀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𝐴𝑖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22" y="5452837"/>
                <a:ext cx="3738908" cy="67672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1ECA27-5ABD-49F1-88C7-69D132523E79}"/>
              </a:ext>
            </a:extLst>
          </p:cNvPr>
          <p:cNvCxnSpPr>
            <a:cxnSpLocks/>
          </p:cNvCxnSpPr>
          <p:nvPr/>
        </p:nvCxnSpPr>
        <p:spPr>
          <a:xfrm>
            <a:off x="1639456" y="2770908"/>
            <a:ext cx="15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Polymath Absorber Model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066800"/>
            <a:ext cx="711717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94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42486"/>
            <a:ext cx="8694158" cy="1143000"/>
          </a:xfrm>
        </p:spPr>
        <p:txBody>
          <a:bodyPr>
            <a:noAutofit/>
          </a:bodyPr>
          <a:lstStyle/>
          <a:p>
            <a:r>
              <a:rPr lang="en-US" sz="2800" dirty="0"/>
              <a:t>Integration of POLYMATH </a:t>
            </a:r>
            <a:br>
              <a:rPr lang="en-US" sz="2800" dirty="0"/>
            </a:br>
            <a:r>
              <a:rPr lang="en-US" sz="2800" dirty="0"/>
              <a:t>with </a:t>
            </a:r>
            <a:r>
              <a:rPr lang="en-US" sz="2800" dirty="0" err="1"/>
              <a:t>Fogler’s</a:t>
            </a:r>
            <a:r>
              <a:rPr lang="en-US" sz="2800" dirty="0"/>
              <a:t> chemical reaction engineering textbook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33333" t="14619" r="35185" b="3330"/>
          <a:stretch>
            <a:fillRect/>
          </a:stretch>
        </p:blipFill>
        <p:spPr bwMode="auto">
          <a:xfrm>
            <a:off x="7001739" y="2388509"/>
            <a:ext cx="2153371" cy="3040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04800" y="3598325"/>
            <a:ext cx="2339615" cy="1885294"/>
            <a:chOff x="381000" y="1655461"/>
            <a:chExt cx="2339615" cy="1885294"/>
          </a:xfrm>
        </p:grpSpPr>
        <p:pic>
          <p:nvPicPr>
            <p:cNvPr id="18443" name="Picture 11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81000" y="2112005"/>
              <a:ext cx="523875" cy="342900"/>
            </a:xfrm>
            <a:prstGeom prst="rect">
              <a:avLst/>
            </a:prstGeom>
            <a:noFill/>
          </p:spPr>
        </p:pic>
        <p:pic>
          <p:nvPicPr>
            <p:cNvPr id="18442" name="Picture 10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81000" y="2454905"/>
              <a:ext cx="1095375" cy="342900"/>
            </a:xfrm>
            <a:prstGeom prst="rect">
              <a:avLst/>
            </a:prstGeom>
            <a:noFill/>
          </p:spPr>
        </p:pic>
        <p:pic>
          <p:nvPicPr>
            <p:cNvPr id="18441" name="Picture 9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81000" y="2797805"/>
              <a:ext cx="533400" cy="342900"/>
            </a:xfrm>
            <a:prstGeom prst="rect">
              <a:avLst/>
            </a:prstGeom>
            <a:noFill/>
          </p:spPr>
        </p:pic>
        <p:pic>
          <p:nvPicPr>
            <p:cNvPr id="18440" name="Picture 8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81000" y="3140705"/>
              <a:ext cx="1276350" cy="400050"/>
            </a:xfrm>
            <a:prstGeom prst="rect">
              <a:avLst/>
            </a:prstGeom>
            <a:noFill/>
          </p:spPr>
        </p:pic>
        <p:sp>
          <p:nvSpPr>
            <p:cNvPr id="18444" name="Rectangle 12"/>
            <p:cNvSpPr>
              <a:spLocks noChangeArrowheads="1"/>
            </p:cNvSpPr>
            <p:nvPr/>
          </p:nvSpPr>
          <p:spPr bwMode="auto">
            <a:xfrm>
              <a:off x="434615" y="1655461"/>
              <a:ext cx="2286000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Example 6-2 Membrane </a:t>
              </a:r>
              <a:r>
                <a:rPr kumimoji="0" lang="en-US" sz="1100" b="0" i="0" u="none" strike="noStrike" cap="none" normalizeH="0" baseline="0" dirty="0">
                  <a:ln>
                    <a:noFill/>
                  </a:ln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Reactor</a:t>
              </a:r>
              <a:endParaRPr kumimoji="0" lang="en-US" sz="1800" b="0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8445" name="Rectangle 13"/>
          <p:cNvSpPr>
            <a:spLocks noChangeArrowheads="1"/>
          </p:cNvSpPr>
          <p:nvPr/>
        </p:nvSpPr>
        <p:spPr bwMode="auto">
          <a:xfrm>
            <a:off x="0" y="800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0" y="1143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0" y="1485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0" y="18859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60" name="Picture 28"/>
          <p:cNvPicPr>
            <a:picLocks noChangeAspect="1" noChangeArrowheads="1"/>
          </p:cNvPicPr>
          <p:nvPr/>
        </p:nvPicPr>
        <p:blipFill rotWithShape="1">
          <a:blip r:embed="rId7" cstate="print"/>
          <a:srcRect l="31250" t="13077" r="36491" b="8462"/>
          <a:stretch/>
        </p:blipFill>
        <p:spPr bwMode="auto">
          <a:xfrm>
            <a:off x="2888304" y="1284587"/>
            <a:ext cx="4124544" cy="54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32"/>
          <p:cNvSpPr txBox="1"/>
          <p:nvPr/>
        </p:nvSpPr>
        <p:spPr>
          <a:xfrm>
            <a:off x="6882534" y="5570149"/>
            <a:ext cx="2293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Integration already accomplished!  No extra work required.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5DC2C9-966F-483E-8782-B07AF8536C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83" y="2242435"/>
            <a:ext cx="2721383" cy="10889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99B91A-25F0-495F-9847-37EDE57D42E5}"/>
                  </a:ext>
                </a:extLst>
              </p:cNvPr>
              <p:cNvSpPr txBox="1"/>
              <p:nvPr/>
            </p:nvSpPr>
            <p:spPr>
              <a:xfrm>
                <a:off x="358415" y="1728386"/>
                <a:ext cx="1447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99B91A-25F0-495F-9847-37EDE57D4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15" y="1728386"/>
                <a:ext cx="14478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you integrate POLYMATH into your 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600200"/>
            <a:ext cx="6629401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Start with examples from POLYMATH Text</a:t>
            </a:r>
          </a:p>
          <a:p>
            <a:r>
              <a:rPr lang="en-US" dirty="0"/>
              <a:t>Thermodynamics, </a:t>
            </a:r>
          </a:p>
          <a:p>
            <a:r>
              <a:rPr lang="en-US" dirty="0">
                <a:solidFill>
                  <a:srgbClr val="FF0000"/>
                </a:solidFill>
              </a:rPr>
              <a:t>Fluid Mechanics</a:t>
            </a:r>
            <a:r>
              <a:rPr lang="en-US" dirty="0"/>
              <a:t>, </a:t>
            </a:r>
          </a:p>
          <a:p>
            <a:r>
              <a:rPr lang="en-US" dirty="0"/>
              <a:t>Heat Transfer, </a:t>
            </a:r>
          </a:p>
          <a:p>
            <a:r>
              <a:rPr lang="en-US" dirty="0"/>
              <a:t>Mass Transfer, </a:t>
            </a:r>
          </a:p>
          <a:p>
            <a:r>
              <a:rPr lang="en-US" dirty="0"/>
              <a:t>Chemical Reaction Engineering,</a:t>
            </a:r>
          </a:p>
          <a:p>
            <a:r>
              <a:rPr lang="en-US" dirty="0"/>
              <a:t>Phase Equilibria and Distillation,</a:t>
            </a:r>
          </a:p>
          <a:p>
            <a:r>
              <a:rPr lang="en-US" dirty="0"/>
              <a:t>Process Dynamics and Control,</a:t>
            </a:r>
          </a:p>
          <a:p>
            <a:r>
              <a:rPr lang="en-US" dirty="0"/>
              <a:t>Biochemical Engineering</a:t>
            </a:r>
          </a:p>
          <a:p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 l="38750" t="15385" r="30000" b="7692"/>
          <a:stretch>
            <a:fillRect/>
          </a:stretch>
        </p:blipFill>
        <p:spPr bwMode="auto">
          <a:xfrm>
            <a:off x="6800850" y="3733800"/>
            <a:ext cx="234315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496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34400" cy="1143000"/>
          </a:xfrm>
        </p:spPr>
        <p:txBody>
          <a:bodyPr>
            <a:normAutofit/>
          </a:bodyPr>
          <a:lstStyle/>
          <a:p>
            <a:r>
              <a:rPr lang="en-US" dirty="0"/>
              <a:t>Polymath Text:  Fluids Course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 l="38750" t="15385" r="30000" b="7692"/>
          <a:stretch>
            <a:fillRect/>
          </a:stretch>
        </p:blipFill>
        <p:spPr bwMode="auto">
          <a:xfrm>
            <a:off x="6324600" y="1828800"/>
            <a:ext cx="2819400" cy="375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62001" y="578227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 Problems in fluids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1"/>
            <a:ext cx="6934200" cy="3886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 cstate="print"/>
          <a:srcRect l="35833" t="26154" r="25000" b="21538"/>
          <a:stretch>
            <a:fillRect/>
          </a:stretch>
        </p:blipFill>
        <p:spPr bwMode="auto">
          <a:xfrm>
            <a:off x="304800" y="1371600"/>
            <a:ext cx="6109447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84238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Schedule of Topics for</a:t>
            </a:r>
            <a:br>
              <a:rPr lang="en-US" dirty="0"/>
            </a:br>
            <a:r>
              <a:rPr lang="en-US" dirty="0" err="1"/>
              <a:t>ChE</a:t>
            </a:r>
            <a:r>
              <a:rPr lang="en-US" dirty="0"/>
              <a:t> Fluids (2 credit hour)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 l="17083" t="17692" r="17500" b="4615"/>
          <a:stretch>
            <a:fillRect/>
          </a:stretch>
        </p:blipFill>
        <p:spPr bwMode="auto">
          <a:xfrm>
            <a:off x="457200" y="1143000"/>
            <a:ext cx="8173016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Callout 2 3">
            <a:extLst>
              <a:ext uri="{FF2B5EF4-FFF2-40B4-BE49-F238E27FC236}">
                <a16:creationId xmlns:a16="http://schemas.microsoft.com/office/drawing/2014/main" id="{DDE446C2-F92E-418C-87B9-ED3BD3870D5D}"/>
              </a:ext>
            </a:extLst>
          </p:cNvPr>
          <p:cNvSpPr/>
          <p:nvPr/>
        </p:nvSpPr>
        <p:spPr>
          <a:xfrm>
            <a:off x="5486400" y="2286000"/>
            <a:ext cx="3124200" cy="914400"/>
          </a:xfrm>
          <a:prstGeom prst="borderCallout2">
            <a:avLst>
              <a:gd name="adj1" fmla="val 18750"/>
              <a:gd name="adj2" fmla="val -8333"/>
              <a:gd name="adj3" fmla="val -31250"/>
              <a:gd name="adj4" fmla="val -27033"/>
              <a:gd name="adj5" fmla="val -41667"/>
              <a:gd name="adj6" fmla="val -8691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Polymath: Nonlinear Equation Solver (NLE)</a:t>
            </a:r>
          </a:p>
        </p:txBody>
      </p:sp>
      <p:sp>
        <p:nvSpPr>
          <p:cNvPr id="7" name="Line Callout 2 5">
            <a:extLst>
              <a:ext uri="{FF2B5EF4-FFF2-40B4-BE49-F238E27FC236}">
                <a16:creationId xmlns:a16="http://schemas.microsoft.com/office/drawing/2014/main" id="{2A7339B2-AC70-4F99-B12B-AF908655EC07}"/>
              </a:ext>
            </a:extLst>
          </p:cNvPr>
          <p:cNvSpPr/>
          <p:nvPr/>
        </p:nvSpPr>
        <p:spPr>
          <a:xfrm>
            <a:off x="5410200" y="3276600"/>
            <a:ext cx="3124200" cy="9144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23675"/>
              <a:gd name="adj6" fmla="val -83696"/>
            </a:avLst>
          </a:prstGeom>
          <a:solidFill>
            <a:srgbClr val="33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Polymath: Differential Equation Solver (DEQ) &amp; COMSOL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84238"/>
          </a:xfrm>
        </p:spPr>
        <p:txBody>
          <a:bodyPr/>
          <a:lstStyle/>
          <a:p>
            <a:r>
              <a:rPr lang="en-US" dirty="0"/>
              <a:t>Adv. </a:t>
            </a:r>
            <a:r>
              <a:rPr lang="en-US" dirty="0" err="1"/>
              <a:t>ChE</a:t>
            </a:r>
            <a:r>
              <a:rPr lang="en-US" dirty="0"/>
              <a:t> Fluids (2 </a:t>
            </a:r>
            <a:r>
              <a:rPr lang="en-US" dirty="0" err="1"/>
              <a:t>cr</a:t>
            </a:r>
            <a:r>
              <a:rPr lang="en-US" dirty="0"/>
              <a:t>)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4098" t="16836" r="14616" b="6890"/>
          <a:stretch>
            <a:fillRect/>
          </a:stretch>
        </p:blipFill>
        <p:spPr bwMode="auto">
          <a:xfrm>
            <a:off x="179363" y="990600"/>
            <a:ext cx="8736037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Typical Fluids Problems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069067"/>
              </p:ext>
            </p:extLst>
          </p:nvPr>
        </p:nvGraphicFramePr>
        <p:xfrm>
          <a:off x="571500" y="1390650"/>
          <a:ext cx="8115300" cy="382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8" name="Document" r:id="rId3" imgW="8639263" imgH="4069283" progId="Word.Document.12">
                  <p:embed/>
                </p:oleObj>
              </mc:Choice>
              <mc:Fallback>
                <p:oleObj name="Document" r:id="rId3" imgW="8639263" imgH="40692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500" y="1390650"/>
                        <a:ext cx="8115300" cy="3829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0353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POLYMATH in a classroom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Students need to understand the models that they use.</a:t>
            </a:r>
          </a:p>
          <a:p>
            <a:r>
              <a:rPr lang="en-US" dirty="0"/>
              <a:t>Have students derive the model equations</a:t>
            </a:r>
          </a:p>
          <a:p>
            <a:r>
              <a:rPr lang="en-US" dirty="0"/>
              <a:t>Then enter them into POLYMATH</a:t>
            </a:r>
          </a:p>
          <a:p>
            <a:pPr marL="0" indent="0">
              <a:buNone/>
            </a:pPr>
            <a:r>
              <a:rPr lang="en-US" dirty="0"/>
              <a:t>POLYMATH is not a “canned” program in which the equations are hidden such as in COMSOL and ASPEN</a:t>
            </a:r>
          </a:p>
          <a:p>
            <a:pPr marL="0" indent="0">
              <a:buNone/>
            </a:pPr>
            <a:r>
              <a:rPr lang="en-US" dirty="0"/>
              <a:t>The next slides give an example of using POLYMATH with a problem in Fluids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Newtonian Fluid Flow Between Parallel Plates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206" y="1447800"/>
            <a:ext cx="5105400" cy="4906963"/>
          </a:xfrm>
        </p:spPr>
        <p:txBody>
          <a:bodyPr/>
          <a:lstStyle/>
          <a:p>
            <a:r>
              <a:rPr lang="en-US" dirty="0"/>
              <a:t>Figures showing flow</a:t>
            </a:r>
          </a:p>
          <a:p>
            <a:r>
              <a:rPr lang="en-US" dirty="0"/>
              <a:t>Graphs with expected behavior</a:t>
            </a:r>
          </a:p>
          <a:p>
            <a:r>
              <a:rPr lang="en-US" dirty="0"/>
              <a:t>Control Volume – shell balance</a:t>
            </a:r>
          </a:p>
          <a:p>
            <a:r>
              <a:rPr lang="en-US" dirty="0"/>
              <a:t>Derivation</a:t>
            </a:r>
          </a:p>
          <a:p>
            <a:r>
              <a:rPr lang="en-US" dirty="0"/>
              <a:t>Simplifications: steady-state etc.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389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535399"/>
              </p:ext>
            </p:extLst>
          </p:nvPr>
        </p:nvGraphicFramePr>
        <p:xfrm>
          <a:off x="5867400" y="1176337"/>
          <a:ext cx="3159125" cy="156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0" r:id="rId3" imgW="6278137" imgH="3121412" progId="">
                  <p:embed/>
                </p:oleObj>
              </mc:Choice>
              <mc:Fallback>
                <p:oleObj r:id="rId3" imgW="6278137" imgH="3121412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1176337"/>
                        <a:ext cx="3159125" cy="1566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5" cstate="print"/>
          <a:srcRect l="4583" t="38461" r="61250" b="43077"/>
          <a:stretch>
            <a:fillRect/>
          </a:stretch>
        </p:blipFill>
        <p:spPr bwMode="auto">
          <a:xfrm>
            <a:off x="5238750" y="2743200"/>
            <a:ext cx="39052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6" cstate="print"/>
          <a:srcRect l="17917" t="33077" r="49166" b="39231"/>
          <a:stretch>
            <a:fillRect/>
          </a:stretch>
        </p:blipFill>
        <p:spPr bwMode="auto">
          <a:xfrm>
            <a:off x="5029200" y="3832598"/>
            <a:ext cx="3581400" cy="163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7" cstate="print"/>
          <a:srcRect l="12917" t="45385" r="30833" b="33846"/>
          <a:stretch>
            <a:fillRect/>
          </a:stretch>
        </p:blipFill>
        <p:spPr bwMode="auto">
          <a:xfrm>
            <a:off x="2438400" y="5257800"/>
            <a:ext cx="6477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/>
          <p:nvPr/>
        </p:nvCxnSpPr>
        <p:spPr>
          <a:xfrm flipV="1">
            <a:off x="2819400" y="5486400"/>
            <a:ext cx="9906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876800" y="5562600"/>
            <a:ext cx="9906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57600" y="5181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15000" y="52578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90199-1B6F-46FD-81C5-A024D81E3F9E}"/>
              </a:ext>
            </a:extLst>
          </p:cNvPr>
          <p:cNvSpPr txBox="1"/>
          <p:nvPr/>
        </p:nvSpPr>
        <p:spPr>
          <a:xfrm>
            <a:off x="5943600" y="3615150"/>
            <a:ext cx="304800" cy="217447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0" rIns="91440" bIns="0" rtlCol="0" anchor="t" anchorCtr="0">
            <a:no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F200B4-64DC-438D-8276-81BB8F5A916D}"/>
              </a:ext>
            </a:extLst>
          </p:cNvPr>
          <p:cNvSpPr txBox="1"/>
          <p:nvPr/>
        </p:nvSpPr>
        <p:spPr>
          <a:xfrm>
            <a:off x="5486400" y="1752600"/>
            <a:ext cx="76200" cy="323165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r>
              <a:rPr lang="en-US" dirty="0"/>
              <a:t>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442</Words>
  <Application>Microsoft Office PowerPoint</Application>
  <PresentationFormat>On-screen Show (4:3)</PresentationFormat>
  <Paragraphs>105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Times New Roman</vt:lpstr>
      <vt:lpstr>Wingdings</vt:lpstr>
      <vt:lpstr>Office Theme</vt:lpstr>
      <vt:lpstr>Document</vt:lpstr>
      <vt:lpstr>  Application of Numerical Problem Solving in Chemical Engineering Coursework    </vt:lpstr>
      <vt:lpstr>Integration of POLYMATH  with Fogler’s chemical reaction engineering textbook</vt:lpstr>
      <vt:lpstr>How do you integrate POLYMATH into your course?</vt:lpstr>
      <vt:lpstr>Polymath Text:  Fluids Course</vt:lpstr>
      <vt:lpstr>Example Schedule of Topics for ChE Fluids (2 credit hour)</vt:lpstr>
      <vt:lpstr>Adv. ChE Fluids (2 cr)</vt:lpstr>
      <vt:lpstr>Typical Fluids Problems</vt:lpstr>
      <vt:lpstr>POLYMATH in a classroom</vt:lpstr>
      <vt:lpstr>Newtonian Fluid Flow Between Parallel Plates Example</vt:lpstr>
      <vt:lpstr>Analytical Solution</vt:lpstr>
      <vt:lpstr>Numerical Solution</vt:lpstr>
      <vt:lpstr>Required manipulation to solve 2 ODE’s with split Boundary conditions</vt:lpstr>
      <vt:lpstr>Solution</vt:lpstr>
      <vt:lpstr>Students are Confused</vt:lpstr>
      <vt:lpstr>Heated Plates</vt:lpstr>
      <vt:lpstr>What about models that are formulated as integrals?</vt:lpstr>
      <vt:lpstr>Packed Towers: Gas Absorption Traditional Approach using integrals</vt:lpstr>
      <vt:lpstr>Derive model using Plug Flow Assumption:  Create Differential Equations</vt:lpstr>
      <vt:lpstr>Polymath Absorber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Robert</dc:creator>
  <cp:lastModifiedBy>Hesketh, Robert Paul</cp:lastModifiedBy>
  <cp:revision>60</cp:revision>
  <dcterms:created xsi:type="dcterms:W3CDTF">2017-06-29T15:23:46Z</dcterms:created>
  <dcterms:modified xsi:type="dcterms:W3CDTF">2017-08-02T16:16:46Z</dcterms:modified>
</cp:coreProperties>
</file>